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87" r:id="rId2"/>
    <p:sldId id="288" r:id="rId3"/>
    <p:sldId id="256" r:id="rId4"/>
    <p:sldId id="257" r:id="rId5"/>
    <p:sldId id="275" r:id="rId6"/>
    <p:sldId id="259" r:id="rId7"/>
    <p:sldId id="272" r:id="rId8"/>
    <p:sldId id="273" r:id="rId9"/>
    <p:sldId id="279" r:id="rId10"/>
    <p:sldId id="276" r:id="rId11"/>
    <p:sldId id="277" r:id="rId12"/>
    <p:sldId id="278" r:id="rId13"/>
    <p:sldId id="280" r:id="rId14"/>
    <p:sldId id="281" r:id="rId15"/>
    <p:sldId id="283" r:id="rId16"/>
    <p:sldId id="284" r:id="rId17"/>
    <p:sldId id="285" r:id="rId18"/>
    <p:sldId id="286" r:id="rId19"/>
    <p:sldId id="27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9"/>
    <a:srgbClr val="00FFCC"/>
    <a:srgbClr val="FF0066"/>
    <a:srgbClr val="083757"/>
    <a:srgbClr val="0C4771"/>
    <a:srgbClr val="00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61"/>
  </p:normalViewPr>
  <p:slideViewPr>
    <p:cSldViewPr snapToGrid="0" snapToObjects="1">
      <p:cViewPr varScale="1">
        <p:scale>
          <a:sx n="69" d="100"/>
          <a:sy n="69" d="100"/>
        </p:scale>
        <p:origin x="14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9F2A8-C170-4127-8837-0E59A2290BF1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5157B5-92AA-47D6-975D-2E6BD8DD05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42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C21C-D5C8-4077-A79E-0DA434164A56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812-90C2-492A-963A-871A4699854B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1F94-4FBE-4480-A65B-6A65887D4398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C462-99D5-45DA-999B-88D353205A88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63AF-BC4A-4992-9F80-F2CD2393209F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B5D0-F1A9-40FC-A761-70ED4F668E8D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499D-0DC2-4660-B9C2-1FD6B9174A97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A98B-BE37-4371-806A-53C463A969D4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06B6-5AAF-4277-95E3-2EC242A0946A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12A4-7712-4A64-9BC9-C1E8D119C549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1A04-520B-485D-BA79-D2E8D7CFBBFD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7B00-066A-492C-858F-F2079E5C97B4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5027-F7B7-8547-96AB-88FCA9EA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008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74" y="5423344"/>
            <a:ext cx="1353376" cy="1353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189479"/>
            <a:ext cx="1473310" cy="156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pic>
        <p:nvPicPr>
          <p:cNvPr id="24" name="Graphic 23" descr="Lightbulb icon">
            <a:extLst>
              <a:ext uri="{FF2B5EF4-FFF2-40B4-BE49-F238E27FC236}">
                <a16:creationId xmlns:a16="http://schemas.microsoft.com/office/drawing/2014/main" id="{02042EC5-B422-5341-8557-9F1664537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593" y="3179663"/>
            <a:ext cx="1227073" cy="1227073"/>
          </a:xfrm>
          <a:prstGeom prst="rect">
            <a:avLst/>
          </a:prstGeom>
        </p:spPr>
      </p:pic>
      <p:grpSp>
        <p:nvGrpSpPr>
          <p:cNvPr id="33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-15492" y="1036749"/>
            <a:ext cx="9128429" cy="1308806"/>
            <a:chOff x="-15571" y="4078023"/>
            <a:chExt cx="9175142" cy="1308806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7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2809459" y="1549960"/>
            <a:ext cx="3544738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ارشادات تعبئة العرض</a:t>
            </a:r>
            <a:endParaRPr lang="en-US" sz="36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7ACC39C-2CF5-451B-930A-868F4D12E7F1}"/>
              </a:ext>
            </a:extLst>
          </p:cNvPr>
          <p:cNvSpPr txBox="1"/>
          <p:nvPr/>
        </p:nvSpPr>
        <p:spPr>
          <a:xfrm>
            <a:off x="628651" y="2292089"/>
            <a:ext cx="75600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هذا العرض مصمم خصيصا لمخترعي برنامج المخترعين، أنجزنا التصميم وتركنا المحتوى لتملؤه أنت المخترع حسب عنوان كل شريحة.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النهاية سيكون لديك عرض رائع ليعرض على الشركات المختلفة لترويج اختراعك.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 لأي فرد من خارج برنامج المخترعين من المخترعين الآخرين استخدامه فهو للجميع بشرط عدم ازالة شعاري المخترعين و حلويات سعد الدين من العرض.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أكتب ما تراه مناسب برأيك في كل شريحة حسب عنوانها، ويمكنك تكرار الشريحة حسب ما تر حتى تتم الكتابة.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هذا العرض بالإضافة لدراسة الجدوى هي الأدوات المهمة جدا للمخترع لترويج اختراعه لأي ممول أو شركة ترغب في دعمه.</a:t>
            </a:r>
          </a:p>
          <a:p>
            <a:pPr marL="514350" indent="-514350" algn="just" rtl="1">
              <a:buFont typeface="+mj-lt"/>
              <a:buAutoNum type="arabicPeriod"/>
            </a:pPr>
            <a:endParaRPr lang="ar-S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A1F1590-81D2-47F7-AE0C-ECA28AEF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1574-151C-4F0D-B289-6F7743A6F89D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10" name="عنصر نائب للتذييل 9">
            <a:extLst>
              <a:ext uri="{FF2B5EF4-FFF2-40B4-BE49-F238E27FC236}">
                <a16:creationId xmlns:a16="http://schemas.microsoft.com/office/drawing/2014/main" id="{FE3AE6AA-5C91-4A0C-91DC-661BDF05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3A05C725-1F38-4797-9ED4-F52418CF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BCDFEC-4CB6-425B-981D-91E779D46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7B40D3-DE4C-4323-80B5-E154EFF04E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9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00A5533B-3684-4156-8BE9-C09E9946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62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412" y="3167110"/>
            <a:ext cx="6807915" cy="3210560"/>
          </a:xfrm>
        </p:spPr>
        <p:txBody>
          <a:bodyPr>
            <a:normAutofit/>
          </a:bodyPr>
          <a:lstStyle/>
          <a:p>
            <a:pPr rtl="1"/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تكلم عن السوق الذي سيستوعب منتجك، حجمه، انتشاره الجغرافي، أسلوبه و غير ذلك.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4" name="Rectangle 29">
            <a:extLst>
              <a:ext uri="{FF2B5EF4-FFF2-40B4-BE49-F238E27FC236}">
                <a16:creationId xmlns:a16="http://schemas.microsoft.com/office/drawing/2014/main" id="{7D320D31-BD53-D64C-969D-3297DF4BC22C}"/>
              </a:ext>
            </a:extLst>
          </p:cNvPr>
          <p:cNvSpPr/>
          <p:nvPr/>
        </p:nvSpPr>
        <p:spPr>
          <a:xfrm>
            <a:off x="7302702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السوق</a:t>
            </a:r>
            <a:endParaRPr lang="en-US" sz="1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المستهدف</a:t>
            </a:r>
            <a:endParaRPr lang="en-US" sz="36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A8CDB86C-78A5-C94D-8414-3C7F435BD275}"/>
              </a:ext>
            </a:extLst>
          </p:cNvPr>
          <p:cNvSpPr/>
          <p:nvPr/>
        </p:nvSpPr>
        <p:spPr>
          <a:xfrm>
            <a:off x="153028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73F4D4AD-5A85-46C9-90D9-B450B904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5EF7-B7BA-4341-A1BC-949BB3013F04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1442AD46-581F-483A-9553-A10B3F9C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FB80A449-00AB-4F7F-8FA0-F73224C7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923954-103E-4E5E-A66B-1CAF5E7CC9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38"/>
            <a:ext cx="5162550" cy="30289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DFA7D3-69D3-4148-A717-2F678C1844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35"/>
            <a:ext cx="4776470" cy="3486150"/>
          </a:xfrm>
          <a:prstGeom prst="rect">
            <a:avLst/>
          </a:prstGeom>
          <a:noFill/>
        </p:spPr>
      </p:pic>
      <p:pic>
        <p:nvPicPr>
          <p:cNvPr id="25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DA07ABCA-6D7C-4FF5-900F-7F07D4E3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37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766" y="2839340"/>
            <a:ext cx="6807915" cy="3210560"/>
          </a:xfrm>
        </p:spPr>
        <p:txBody>
          <a:bodyPr>
            <a:normAutofit/>
          </a:bodyPr>
          <a:lstStyle/>
          <a:p>
            <a:pPr rtl="1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 في السوق وحصصهم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هل يوجد منافسون؟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هل هم: محليون  أم دوليون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  نعم              لا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حصصهم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أكتب غير ذلك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 </a:t>
            </a:r>
            <a:endParaRPr lang="en-US" sz="36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endParaRPr lang="en-US" sz="36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السوق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B90FE7-D9DA-4721-8B72-754DD20F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1294-75BB-4BF7-B170-F6D3B30E790F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C049529-4A32-4F72-85E6-4DCD4E6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00771605-7FF9-4F16-A0F8-BAF6A048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BEA3C3-4940-4A03-B468-DE58B3D7CC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28087"/>
            <a:ext cx="5162550" cy="30289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57CD9-FFCC-4411-8B55-90C204750B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59584"/>
            <a:ext cx="4776470" cy="3486150"/>
          </a:xfrm>
          <a:prstGeom prst="rect">
            <a:avLst/>
          </a:prstGeom>
          <a:noFill/>
        </p:spPr>
      </p:pic>
      <p:pic>
        <p:nvPicPr>
          <p:cNvPr id="20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BDF51BE9-DD2F-4489-BC29-12002A5D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87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051" y="2806125"/>
            <a:ext cx="6807915" cy="3201416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اشرح كيف سيباع المنتج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 متجر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عبر الإنترنت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مندوب مبيعات ووسيط</a:t>
            </a: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أخرى حددها: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اشرح بوضوح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4" name="Rectangle 29">
            <a:extLst>
              <a:ext uri="{FF2B5EF4-FFF2-40B4-BE49-F238E27FC236}">
                <a16:creationId xmlns:a16="http://schemas.microsoft.com/office/drawing/2014/main" id="{7D320D31-BD53-D64C-969D-3297DF4BC22C}"/>
              </a:ext>
            </a:extLst>
          </p:cNvPr>
          <p:cNvSpPr/>
          <p:nvPr/>
        </p:nvSpPr>
        <p:spPr>
          <a:xfrm>
            <a:off x="7302702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</a:t>
            </a:r>
            <a:endParaRPr lang="en-US" sz="1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وأماكن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A8CDB86C-78A5-C94D-8414-3C7F435BD275}"/>
              </a:ext>
            </a:extLst>
          </p:cNvPr>
          <p:cNvSpPr/>
          <p:nvPr/>
        </p:nvSpPr>
        <p:spPr>
          <a:xfrm>
            <a:off x="153028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9CCD5097-B97F-4E65-8911-2ADF4E4A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C4A-1F0F-42CE-9345-6FB35E4AB80D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01197204-D348-4791-91C1-079E38FD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66BC9DD3-B096-49D6-B004-CEB1E195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0C5EAA-F26E-4156-8873-A89CA3CD0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17C7C9-8FCC-467A-B02F-2569EF0C6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25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83481789-D91D-4732-9021-57874FB1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74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DD93C13-AB2C-5A4D-BF56-D4919F06B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636" y="2567373"/>
            <a:ext cx="2821967" cy="627898"/>
          </a:xfrm>
          <a:solidFill>
            <a:srgbClr val="FF8A09"/>
          </a:solidFill>
        </p:spPr>
        <p:txBody>
          <a:bodyPr>
            <a:normAutofit/>
          </a:bodyPr>
          <a:lstStyle/>
          <a:p>
            <a:pPr algn="r" rtl="1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مقدار العرض والطلب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0" y="3665995"/>
            <a:ext cx="3338603" cy="2581480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هذا عنصر مهم، أذكر حجم ما هو معروض في السوق إن وجد، وحجم ما يطلبه الناس ليشتروه، هل المعروض أكثر، أم المطلوب أكثر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BFB2EE0-4018-3940-97ED-7FB86918BE34}"/>
              </a:ext>
            </a:extLst>
          </p:cNvPr>
          <p:cNvSpPr txBox="1">
            <a:spLocks/>
          </p:cNvSpPr>
          <p:nvPr/>
        </p:nvSpPr>
        <p:spPr>
          <a:xfrm>
            <a:off x="321047" y="2567373"/>
            <a:ext cx="2629589" cy="627898"/>
          </a:xfrm>
          <a:prstGeom prst="rect">
            <a:avLst/>
          </a:prstGeom>
          <a:solidFill>
            <a:srgbClr val="FF8A0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D6A07E2-4FA6-7F4F-A4EC-CD908C5CB066}"/>
              </a:ext>
            </a:extLst>
          </p:cNvPr>
          <p:cNvSpPr txBox="1">
            <a:spLocks/>
          </p:cNvSpPr>
          <p:nvPr/>
        </p:nvSpPr>
        <p:spPr>
          <a:xfrm>
            <a:off x="321047" y="3636574"/>
            <a:ext cx="2629589" cy="261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حدد السعر الذي تعتقد أن يباع به المنتج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6" name="Rectangle 29">
            <a:extLst>
              <a:ext uri="{FF2B5EF4-FFF2-40B4-BE49-F238E27FC236}">
                <a16:creationId xmlns:a16="http://schemas.microsoft.com/office/drawing/2014/main" id="{7D320D31-BD53-D64C-969D-3297DF4BC22C}"/>
              </a:ext>
            </a:extLst>
          </p:cNvPr>
          <p:cNvSpPr/>
          <p:nvPr/>
        </p:nvSpPr>
        <p:spPr>
          <a:xfrm>
            <a:off x="7302702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مقدار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A8CDB86C-78A5-C94D-8414-3C7F435BD275}"/>
              </a:ext>
            </a:extLst>
          </p:cNvPr>
          <p:cNvSpPr/>
          <p:nvPr/>
        </p:nvSpPr>
        <p:spPr>
          <a:xfrm>
            <a:off x="153028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والطلب</a:t>
            </a: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225235D-503B-441F-90E1-926EDB9C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016-33B5-41D0-BE38-73F17E76C1E5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42D2DAF-8FCA-4C00-AFCF-8BC84EC0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91B86B53-A453-43B8-881A-B72AD060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12DD20-BAF9-4ECF-8F9E-6379F43092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28088"/>
            <a:ext cx="5162550" cy="3028950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296A67-1D19-4F76-B6D3-37A1C86D5E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59585"/>
            <a:ext cx="4776470" cy="3486150"/>
          </a:xfrm>
          <a:prstGeom prst="rect">
            <a:avLst/>
          </a:prstGeom>
          <a:noFill/>
        </p:spPr>
      </p:pic>
      <p:pic>
        <p:nvPicPr>
          <p:cNvPr id="23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B614B17F-9759-4364-8994-EE77A078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06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911" y="2848535"/>
            <a:ext cx="6807915" cy="3173984"/>
          </a:xfrm>
        </p:spPr>
        <p:txBody>
          <a:bodyPr>
            <a:normAutofit/>
          </a:bodyPr>
          <a:lstStyle/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هل موجود على الورق فقط أم نفذته حقيقة أم تحتاج تمويل لتنفيذه؟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و ماهي النتائج؟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ar-SA" sz="4000" dirty="0">
                  <a:solidFill>
                    <a:srgbClr val="FFC000"/>
                  </a:solidFill>
                </a:rPr>
                <a:t>النموذج الأولي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519C9FFF-B196-4831-ACA5-98DBE1A9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61BD-1557-4E0D-8D05-F1862A7F0C07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B86173F4-D5D1-4BA9-9A9F-14F0428A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D724D78C-0096-429C-8BBB-D3482B6D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71C4E8-C7AC-4C21-BB59-477C7BE3F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47"/>
            <a:ext cx="5162550" cy="302895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E216F6-3550-4F2A-A3CF-6E575D246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44"/>
            <a:ext cx="4776470" cy="3486150"/>
          </a:xfrm>
          <a:prstGeom prst="rect">
            <a:avLst/>
          </a:prstGeom>
          <a:noFill/>
        </p:spPr>
      </p:pic>
      <p:pic>
        <p:nvPicPr>
          <p:cNvPr id="17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FD4FB006-05B2-4CA1-90DC-30F934D7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05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247" y="2535934"/>
            <a:ext cx="6807915" cy="3292856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حدد مفصلا مدة كل مرحلة للإنتاج في الجدول أدناه، المراحل كثيرة وما كتبناه تحت هو مثال، يجب أن تزيد أسطر الجدول، كرر الشريحة إذا احتجت لذلك</a:t>
            </a: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en-US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المدة الإجمالية: ×××××××  شهر أو  يوم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3477BC-2D8D-BE47-A471-B6030290D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67939"/>
              </p:ext>
            </p:extLst>
          </p:nvPr>
        </p:nvGraphicFramePr>
        <p:xfrm>
          <a:off x="1701048" y="3957180"/>
          <a:ext cx="5755005" cy="1174496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205822322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1356934537"/>
                    </a:ext>
                  </a:extLst>
                </a:gridCol>
              </a:tblGrid>
              <a:tr h="2936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</a:t>
                      </a:r>
                      <a:endParaRPr lang="en-US" sz="1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المدة (حدد يوم أو شهر)</a:t>
                      </a:r>
                      <a:endParaRPr lang="en-US" sz="1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692115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مدة التأسيس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879227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التصنيع والانتاج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807729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995672"/>
                  </a:ext>
                </a:extLst>
              </a:tr>
            </a:tbl>
          </a:graphicData>
        </a:graphic>
      </p:graphicFrame>
      <p:grpSp>
        <p:nvGrpSpPr>
          <p:cNvPr id="32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4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الجدول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الزمني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عنصر نائب للتاريخ 10">
            <a:extLst>
              <a:ext uri="{FF2B5EF4-FFF2-40B4-BE49-F238E27FC236}">
                <a16:creationId xmlns:a16="http://schemas.microsoft.com/office/drawing/2014/main" id="{260314EB-FD21-42EE-8F9F-D97D9889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1836-1DE4-4BB3-BEDC-A177C4408BE3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2" name="عنصر نائب للتذييل 11">
            <a:extLst>
              <a:ext uri="{FF2B5EF4-FFF2-40B4-BE49-F238E27FC236}">
                <a16:creationId xmlns:a16="http://schemas.microsoft.com/office/drawing/2014/main" id="{C9031360-BBBD-462B-82D5-4EA6753C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43BE8DB9-AE97-47C8-86D2-2BF189BD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7D9022-F9CE-4AE6-89A2-1EF11769EE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50"/>
            <a:ext cx="5162550" cy="30289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BE9699-4302-4332-8537-41F48227BB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47"/>
            <a:ext cx="4776470" cy="3486150"/>
          </a:xfrm>
          <a:prstGeom prst="rect">
            <a:avLst/>
          </a:prstGeom>
          <a:noFill/>
        </p:spPr>
      </p:pic>
      <p:pic>
        <p:nvPicPr>
          <p:cNvPr id="20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C0747072-9077-4C69-BB6F-05E1026B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4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988" y="2381083"/>
            <a:ext cx="6807915" cy="4051899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لا تمسح الجدول، استخدم لغتك العربية البسيطة في الشرح دائما، امسح هذا الارشاد أدناه واكتب بدله شرحك الخاص: أذكر كل شيء ستحتاج وتكلفته، </a:t>
            </a:r>
            <a:r>
              <a:rPr lang="ar-SA" dirty="0">
                <a:solidFill>
                  <a:srgbClr val="FFFF0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كرر الشريحة إذا احتجت</a:t>
            </a: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ar-SA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endParaRPr lang="en-US" sz="1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DC0421-8852-1942-8F75-988CA939B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80845"/>
              </p:ext>
            </p:extLst>
          </p:nvPr>
        </p:nvGraphicFramePr>
        <p:xfrm>
          <a:off x="4736521" y="3401171"/>
          <a:ext cx="3326562" cy="2712720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506317">
                  <a:extLst>
                    <a:ext uri="{9D8B030D-6E8A-4147-A177-3AD203B41FA5}">
                      <a16:colId xmlns:a16="http://schemas.microsoft.com/office/drawing/2014/main" val="607864836"/>
                    </a:ext>
                  </a:extLst>
                </a:gridCol>
                <a:gridCol w="1860218">
                  <a:extLst>
                    <a:ext uri="{9D8B030D-6E8A-4147-A177-3AD203B41FA5}">
                      <a16:colId xmlns:a16="http://schemas.microsoft.com/office/drawing/2014/main" val="1906300955"/>
                    </a:ext>
                  </a:extLst>
                </a:gridCol>
                <a:gridCol w="960027">
                  <a:extLst>
                    <a:ext uri="{9D8B030D-6E8A-4147-A177-3AD203B41FA5}">
                      <a16:colId xmlns:a16="http://schemas.microsoft.com/office/drawing/2014/main" val="2757911736"/>
                    </a:ext>
                  </a:extLst>
                </a:gridCol>
              </a:tblGrid>
              <a:tr h="2326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 err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البيان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الإجمالي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99972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رواتب موظفين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20,360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782607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تسويق وإعلانات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33,590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457637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إنتاج وتصنيع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330,390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652541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مواد خام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130,360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591182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240,540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565616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اتصالات ومواصلات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2,790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02875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مصاريف أخرى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1,170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356710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21839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171753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759200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200517"/>
                  </a:ext>
                </a:extLst>
              </a:tr>
            </a:tbl>
          </a:graphicData>
        </a:graphic>
      </p:graphicFrame>
      <p:grpSp>
        <p:nvGrpSpPr>
          <p:cNvPr id="32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4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تكلفة 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الانتاج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الاجمالية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9C7F1B19-B3FA-4A18-8E3D-0EDB92849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09665"/>
              </p:ext>
            </p:extLst>
          </p:nvPr>
        </p:nvGraphicFramePr>
        <p:xfrm>
          <a:off x="925826" y="3385472"/>
          <a:ext cx="3326562" cy="2712720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506317">
                  <a:extLst>
                    <a:ext uri="{9D8B030D-6E8A-4147-A177-3AD203B41FA5}">
                      <a16:colId xmlns:a16="http://schemas.microsoft.com/office/drawing/2014/main" val="607864836"/>
                    </a:ext>
                  </a:extLst>
                </a:gridCol>
                <a:gridCol w="1860218">
                  <a:extLst>
                    <a:ext uri="{9D8B030D-6E8A-4147-A177-3AD203B41FA5}">
                      <a16:colId xmlns:a16="http://schemas.microsoft.com/office/drawing/2014/main" val="1906300955"/>
                    </a:ext>
                  </a:extLst>
                </a:gridCol>
                <a:gridCol w="960027">
                  <a:extLst>
                    <a:ext uri="{9D8B030D-6E8A-4147-A177-3AD203B41FA5}">
                      <a16:colId xmlns:a16="http://schemas.microsoft.com/office/drawing/2014/main" val="2757911736"/>
                    </a:ext>
                  </a:extLst>
                </a:gridCol>
              </a:tblGrid>
              <a:tr h="2326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 err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البيان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الإجمالي</a:t>
                      </a:r>
                      <a:endParaRPr lang="en-US" sz="1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99972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20,360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782607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33,590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457637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330,390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652541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130,360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591182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240,540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565616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2,790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02875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××××××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1,170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356710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21839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171753"/>
                  </a:ext>
                </a:extLst>
              </a:tr>
              <a:tr h="2068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759200</a:t>
                      </a:r>
                      <a:endParaRPr lang="en-US" sz="1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200517"/>
                  </a:ext>
                </a:extLst>
              </a:tr>
            </a:tbl>
          </a:graphicData>
        </a:graphic>
      </p:graphicFrame>
      <p:sp>
        <p:nvSpPr>
          <p:cNvPr id="11" name="عنصر نائب للتاريخ 10">
            <a:extLst>
              <a:ext uri="{FF2B5EF4-FFF2-40B4-BE49-F238E27FC236}">
                <a16:creationId xmlns:a16="http://schemas.microsoft.com/office/drawing/2014/main" id="{0AC10ABD-B63A-4131-8920-8678C671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38FC-C35D-492B-93D7-BB30A50AAD0D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2" name="عنصر نائب للتذييل 11">
            <a:extLst>
              <a:ext uri="{FF2B5EF4-FFF2-40B4-BE49-F238E27FC236}">
                <a16:creationId xmlns:a16="http://schemas.microsoft.com/office/drawing/2014/main" id="{DCF6CC12-4D4C-4BD7-BC62-21100B31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22995F97-8942-4454-B866-74B34CF5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0990FC-428C-4A93-885A-9802EC707E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28100"/>
            <a:ext cx="5162550" cy="3028950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3B9D90-64B8-4296-AE36-56DE76E537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59597"/>
            <a:ext cx="4776470" cy="3486150"/>
          </a:xfrm>
          <a:prstGeom prst="rect">
            <a:avLst/>
          </a:prstGeom>
          <a:noFill/>
        </p:spPr>
      </p:pic>
      <p:pic>
        <p:nvPicPr>
          <p:cNvPr id="26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40798A3A-0570-47EB-BE4B-ABE22370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37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175" y="2987062"/>
            <a:ext cx="3326823" cy="1716434"/>
          </a:xfrm>
        </p:spPr>
        <p:txBody>
          <a:bodyPr>
            <a:normAutofit/>
          </a:bodyPr>
          <a:lstStyle/>
          <a:p>
            <a:pPr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وضح ما هو رأس المال المطلوب للتمويل لتنفيذ انتاج اختراعك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32757C7-E1FD-D149-B40B-AEA7A040E66A}"/>
              </a:ext>
            </a:extLst>
          </p:cNvPr>
          <p:cNvSpPr txBox="1">
            <a:spLocks/>
          </p:cNvSpPr>
          <p:nvPr/>
        </p:nvSpPr>
        <p:spPr>
          <a:xfrm>
            <a:off x="727090" y="2918391"/>
            <a:ext cx="2788921" cy="168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وضح سعر البيع ثم ما هو حجم البيع المتوقع في السنة كعدد ومبلغ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6C779C-3226-C348-B3A1-86F7657649DB}"/>
              </a:ext>
            </a:extLst>
          </p:cNvPr>
          <p:cNvCxnSpPr/>
          <p:nvPr/>
        </p:nvCxnSpPr>
        <p:spPr>
          <a:xfrm>
            <a:off x="4616894" y="2585089"/>
            <a:ext cx="0" cy="2852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6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8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6" y="1549960"/>
            <a:ext cx="256452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رأس المال المطلوب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8CDB86C-78A5-C94D-8414-3C7F435BD275}"/>
              </a:ext>
            </a:extLst>
          </p:cNvPr>
          <p:cNvSpPr/>
          <p:nvPr/>
        </p:nvSpPr>
        <p:spPr>
          <a:xfrm>
            <a:off x="908402" y="1536708"/>
            <a:ext cx="272269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سعر وحجم البيع</a:t>
            </a:r>
          </a:p>
        </p:txBody>
      </p:sp>
      <p:sp>
        <p:nvSpPr>
          <p:cNvPr id="11" name="عنصر نائب للتاريخ 10">
            <a:extLst>
              <a:ext uri="{FF2B5EF4-FFF2-40B4-BE49-F238E27FC236}">
                <a16:creationId xmlns:a16="http://schemas.microsoft.com/office/drawing/2014/main" id="{9AB3CF04-7D90-415C-941D-B1B7927E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37FD-E476-4575-B8D2-29BB0787B31F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2" name="عنصر نائب للتذييل 11">
            <a:extLst>
              <a:ext uri="{FF2B5EF4-FFF2-40B4-BE49-F238E27FC236}">
                <a16:creationId xmlns:a16="http://schemas.microsoft.com/office/drawing/2014/main" id="{100AE55C-B69B-447B-9C48-932395A6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DFD9D48D-790F-4656-8FCE-90FFA328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41C54-D64C-42E7-9202-E9287DA98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33"/>
            <a:ext cx="5162550" cy="30289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E22C43-6C46-4F79-9F28-1E95C2E8CF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30"/>
            <a:ext cx="4776470" cy="3486150"/>
          </a:xfrm>
          <a:prstGeom prst="rect">
            <a:avLst/>
          </a:prstGeom>
          <a:noFill/>
        </p:spPr>
      </p:pic>
      <p:pic>
        <p:nvPicPr>
          <p:cNvPr id="21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3A75E1CD-D2A7-47AA-A96F-B1967FB2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18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988" y="3182112"/>
            <a:ext cx="6807915" cy="2034351"/>
          </a:xfrm>
        </p:spPr>
        <p:txBody>
          <a:bodyPr>
            <a:normAutofit/>
          </a:bodyPr>
          <a:lstStyle/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ظهر لديك التكلفة الاجمالية و البيع. اطرح التكلفة من البيع لتعرف الربح:</a:t>
            </a:r>
          </a:p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الربح = اجمالي البيع – الجمالي التكلفة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الربح</a:t>
            </a:r>
            <a:endParaRPr lang="en-US" sz="4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AEAFD838-9E3A-4E27-8FF1-C7A961BA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3EA9-D386-46CF-A99B-FEC55525EC50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04B5BC43-AD75-4F9F-AEC6-1CF38852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ED23703E-E8A4-4040-BCAF-CA0C5A08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840961-638A-4CC3-A529-C97E8C8F32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C1F623-A49D-4D74-ADFD-5589CA113D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8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205BC273-7BC1-4D1F-94FE-C1E16B02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85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996" y="2861410"/>
            <a:ext cx="6807915" cy="1509590"/>
          </a:xfrm>
        </p:spPr>
        <p:txBody>
          <a:bodyPr>
            <a:normAutofit/>
          </a:bodyPr>
          <a:lstStyle/>
          <a:p>
            <a:pPr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أكتب توصيتك و رأيك الذي تريد نقله للمستثمر هنا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2252870" y="1549960"/>
            <a:ext cx="4585252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التوصية النهائية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3FA9E88-B3E0-44E5-BEED-FFC25F31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4A1-0414-4C4D-9791-A132363B1F2B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865F12B-1618-432F-B77A-A003A32D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C3CB6AE7-46BB-45F7-BC0F-7FB35602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2527F-B41C-4F1E-B404-0015E69D4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D0BA79-5DB2-42E6-A20C-59B8E95F8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8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D3AE905D-3BD0-40F2-BBB6-D4C7DA92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3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008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74" y="5423344"/>
            <a:ext cx="1353376" cy="1353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189479"/>
            <a:ext cx="1473310" cy="156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pic>
        <p:nvPicPr>
          <p:cNvPr id="24" name="Graphic 23" descr="Lightbulb icon">
            <a:extLst>
              <a:ext uri="{FF2B5EF4-FFF2-40B4-BE49-F238E27FC236}">
                <a16:creationId xmlns:a16="http://schemas.microsoft.com/office/drawing/2014/main" id="{02042EC5-B422-5341-8557-9F1664537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5138" y="2999545"/>
            <a:ext cx="1227073" cy="1227073"/>
          </a:xfrm>
          <a:prstGeom prst="rect">
            <a:avLst/>
          </a:prstGeom>
        </p:spPr>
      </p:pic>
      <p:grpSp>
        <p:nvGrpSpPr>
          <p:cNvPr id="33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7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2809459" y="1549960"/>
            <a:ext cx="3544738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6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ارشادات تعبئة العرض</a:t>
            </a:r>
            <a:endParaRPr lang="en-US" sz="36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7ACC39C-2CF5-451B-930A-868F4D12E7F1}"/>
              </a:ext>
            </a:extLst>
          </p:cNvPr>
          <p:cNvSpPr txBox="1"/>
          <p:nvPr/>
        </p:nvSpPr>
        <p:spPr>
          <a:xfrm>
            <a:off x="1330033" y="2649228"/>
            <a:ext cx="650957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 أن تنتهي من تجهيز العرض حمله في حسابك  على سجل الاختراع الخاص به كملف مرفق، هذه هي الطريقة الوحيدة لتسليمه، و لكي يراه التاجر أو الشركة تلقائيا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A1F1590-81D2-47F7-AE0C-ECA28AEF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1574-151C-4F0D-B289-6F7743A6F89D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10" name="عنصر نائب للتذييل 9">
            <a:extLst>
              <a:ext uri="{FF2B5EF4-FFF2-40B4-BE49-F238E27FC236}">
                <a16:creationId xmlns:a16="http://schemas.microsoft.com/office/drawing/2014/main" id="{FE3AE6AA-5C91-4A0C-91DC-661BDF05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3A05C725-1F38-4797-9ED4-F52418CF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D2BC75-F492-492F-ACCC-8B9187A647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6BC853-1C9B-4F58-9E1D-FF737E324C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9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9F98E033-845D-4C26-9136-13E58897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0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pic>
        <p:nvPicPr>
          <p:cNvPr id="22" name="Graphic 21" descr="Gears icon">
            <a:extLst>
              <a:ext uri="{FF2B5EF4-FFF2-40B4-BE49-F238E27FC236}">
                <a16:creationId xmlns:a16="http://schemas.microsoft.com/office/drawing/2014/main" id="{29C70CBE-2905-5F4F-8D9D-355DD814C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1019" y="3188573"/>
            <a:ext cx="1694341" cy="1694341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A688DDB4-B094-5C42-8009-99D7A6AEDEED}"/>
              </a:ext>
            </a:extLst>
          </p:cNvPr>
          <p:cNvSpPr txBox="1">
            <a:spLocks/>
          </p:cNvSpPr>
          <p:nvPr/>
        </p:nvSpPr>
        <p:spPr>
          <a:xfrm>
            <a:off x="988640" y="3147679"/>
            <a:ext cx="7202456" cy="223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rtl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</a:pPr>
            <a:r>
              <a:rPr lang="ar-SA" sz="2800" b="1" dirty="0">
                <a:solidFill>
                  <a:srgbClr val="FDFDF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الاختراع</a:t>
            </a:r>
            <a:endParaRPr lang="en-US" sz="2800" b="1" dirty="0">
              <a:solidFill>
                <a:srgbClr val="FDFDF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4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ar-SA" sz="6000" dirty="0">
                  <a:solidFill>
                    <a:srgbClr val="FFC000"/>
                  </a:solidFill>
                </a:rPr>
                <a:t>شكراً لكم</a:t>
              </a:r>
              <a:endParaRPr lang="en-US" sz="6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88D1DC1-2B00-446E-BF27-CE29B389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E0E2-7C61-44E1-9975-9F620C953BD0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F3F3E12-453B-4E5D-8110-A299998B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7A0AE5EE-95D7-401F-9300-65E63670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49BB94-4C4E-4CB7-9113-F84FF43643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04A5B6-6C89-49BF-A0AF-DB2794EB2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8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AB71A2F0-C513-4426-8659-DE554548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716" y="17340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3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1" name="Graphic 10" descr="Gears icon">
            <a:extLst>
              <a:ext uri="{FF2B5EF4-FFF2-40B4-BE49-F238E27FC236}">
                <a16:creationId xmlns:a16="http://schemas.microsoft.com/office/drawing/2014/main" id="{18FC6165-7614-F142-91DF-A81F9E9EE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8888" y="2896505"/>
            <a:ext cx="1694341" cy="1694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613" y="5082554"/>
            <a:ext cx="1954431" cy="1694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571" y="5141843"/>
            <a:ext cx="1518256" cy="1609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409" y="5079966"/>
            <a:ext cx="2080591" cy="17277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2703446" y="1563212"/>
            <a:ext cx="3645683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6CDE0A-8937-430D-A371-1559BD9CA833}"/>
              </a:ext>
            </a:extLst>
          </p:cNvPr>
          <p:cNvSpPr txBox="1">
            <a:spLocks/>
          </p:cNvSpPr>
          <p:nvPr/>
        </p:nvSpPr>
        <p:spPr>
          <a:xfrm>
            <a:off x="1084083" y="1438941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3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الاختراع</a:t>
            </a:r>
            <a:endParaRPr lang="en-US" sz="36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37086D99-396E-47C1-B026-3CC61C479664}"/>
              </a:ext>
            </a:extLst>
          </p:cNvPr>
          <p:cNvSpPr/>
          <p:nvPr/>
        </p:nvSpPr>
        <p:spPr>
          <a:xfrm>
            <a:off x="2272746" y="3652306"/>
            <a:ext cx="4016746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A8FA161-C6BF-4D08-8D74-1F8DB661DBFA}"/>
              </a:ext>
            </a:extLst>
          </p:cNvPr>
          <p:cNvSpPr txBox="1">
            <a:spLocks/>
          </p:cNvSpPr>
          <p:nvPr/>
        </p:nvSpPr>
        <p:spPr>
          <a:xfrm>
            <a:off x="1337361" y="3541287"/>
            <a:ext cx="5952444" cy="78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مقدم لبرنامج المخترعين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D2F0216-E75B-433D-83D5-9EAE04AA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D1BE-C344-4651-9012-C6D8F119DB34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45BE74-79DA-40E5-813C-8C042F5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A1288199-12F6-4F2B-B2DF-F72AA0DA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EE6CA-CFD0-46F0-81B1-83194B29D3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962184-C02F-4D11-97C2-AC11C8E14F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27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0263EEFE-82D7-4B3B-BDD2-4A6086FA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7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008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95" y="5167009"/>
            <a:ext cx="1609712" cy="16097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162319"/>
            <a:ext cx="1498936" cy="1588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581" y="5162319"/>
            <a:ext cx="1981419" cy="1645389"/>
          </a:xfrm>
          <a:prstGeom prst="rect">
            <a:avLst/>
          </a:prstGeom>
        </p:spPr>
      </p:pic>
      <p:pic>
        <p:nvPicPr>
          <p:cNvPr id="24" name="Graphic 23" descr="Lightbulb icon">
            <a:extLst>
              <a:ext uri="{FF2B5EF4-FFF2-40B4-BE49-F238E27FC236}">
                <a16:creationId xmlns:a16="http://schemas.microsoft.com/office/drawing/2014/main" id="{02042EC5-B422-5341-8557-9F1664537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7493" y="2839920"/>
            <a:ext cx="1985572" cy="1985572"/>
          </a:xfrm>
          <a:prstGeom prst="rect">
            <a:avLst/>
          </a:prstGeom>
        </p:spPr>
      </p:pic>
      <p:grpSp>
        <p:nvGrpSpPr>
          <p:cNvPr id="33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7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934F38D-DDF9-4822-AD11-197AC9061009}"/>
              </a:ext>
            </a:extLst>
          </p:cNvPr>
          <p:cNvSpPr txBox="1"/>
          <p:nvPr/>
        </p:nvSpPr>
        <p:spPr>
          <a:xfrm>
            <a:off x="5792532" y="1602305"/>
            <a:ext cx="11141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FFC000"/>
                </a:solidFill>
              </a:rPr>
              <a:t>شرح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047E282-B378-4129-939E-A6A6A93C740D}"/>
              </a:ext>
            </a:extLst>
          </p:cNvPr>
          <p:cNvSpPr txBox="1"/>
          <p:nvPr/>
        </p:nvSpPr>
        <p:spPr>
          <a:xfrm>
            <a:off x="3794126" y="1635437"/>
            <a:ext cx="142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FFC000"/>
                </a:solidFill>
              </a:rPr>
              <a:t>الفكرة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17A9D6-7DB1-4D47-AC46-DDFCCED6B274}"/>
              </a:ext>
            </a:extLst>
          </p:cNvPr>
          <p:cNvSpPr txBox="1"/>
          <p:nvPr/>
        </p:nvSpPr>
        <p:spPr>
          <a:xfrm>
            <a:off x="1940360" y="1648689"/>
            <a:ext cx="1540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FFC000"/>
                </a:solidFill>
              </a:rPr>
              <a:t>والاختراع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7ACC39C-2CF5-451B-930A-868F4D12E7F1}"/>
              </a:ext>
            </a:extLst>
          </p:cNvPr>
          <p:cNvSpPr txBox="1"/>
          <p:nvPr/>
        </p:nvSpPr>
        <p:spPr>
          <a:xfrm>
            <a:off x="2254894" y="3020290"/>
            <a:ext cx="49035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ملخص الفكرة أو الاختراع كيف نشأت الفكرة و تطورت معك</a:t>
            </a:r>
            <a:endParaRPr lang="ar-SA" sz="32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7EC55E55-D64E-4792-8111-D3A5CDAD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F6F5-2229-40C6-8BA8-1CD12BC4A784}" type="datetime12">
              <a:rPr lang="ar-SA" smtClean="0"/>
              <a:t>17/01/2022 03:18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BD8BCC96-4B63-4FAD-BCF8-12FA40D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FB22E51F-F47A-4B66-8053-C0CF84FC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2A80596-84A3-4816-B89B-A16469B49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28100"/>
            <a:ext cx="5162550" cy="3028950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5280AF-9A7C-4489-8977-76F47299D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59597"/>
            <a:ext cx="4776470" cy="3486150"/>
          </a:xfrm>
          <a:prstGeom prst="rect">
            <a:avLst/>
          </a:prstGeom>
          <a:noFill/>
        </p:spPr>
      </p:pic>
      <p:pic>
        <p:nvPicPr>
          <p:cNvPr id="30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9DDC37B9-66B5-44CD-9B6B-8536A79E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15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755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71" y="5121463"/>
            <a:ext cx="1655257" cy="1655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4996645"/>
            <a:ext cx="1655258" cy="1754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581" y="5162319"/>
            <a:ext cx="1981419" cy="164538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415" y="3073901"/>
            <a:ext cx="6807915" cy="3201416"/>
          </a:xfrm>
        </p:spPr>
        <p:txBody>
          <a:bodyPr>
            <a:normAutofit/>
          </a:bodyPr>
          <a:lstStyle/>
          <a:p>
            <a:pPr rtl="1"/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هنا عرف الاختراع كمنتج تجاري،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4" name="Rectangle 29">
            <a:extLst>
              <a:ext uri="{FF2B5EF4-FFF2-40B4-BE49-F238E27FC236}">
                <a16:creationId xmlns:a16="http://schemas.microsoft.com/office/drawing/2014/main" id="{7D320D31-BD53-D64C-969D-3297DF4BC22C}"/>
              </a:ext>
            </a:extLst>
          </p:cNvPr>
          <p:cNvSpPr/>
          <p:nvPr/>
        </p:nvSpPr>
        <p:spPr>
          <a:xfrm>
            <a:off x="7302702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والاختراع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A8CDB86C-78A5-C94D-8414-3C7F435BD275}"/>
              </a:ext>
            </a:extLst>
          </p:cNvPr>
          <p:cNvSpPr/>
          <p:nvPr/>
        </p:nvSpPr>
        <p:spPr>
          <a:xfrm>
            <a:off x="153028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D9043F8D-DF3D-40C7-9FB3-C2E97DFF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C4A3-6B24-42FE-892A-44302F1EEB67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F4A4CFFA-AC83-43AF-A73F-8E4ED5A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D6ECB61E-A53E-4A2A-8E6D-3202AFAD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1C953E-658F-4CEC-80DF-C0DFCAB24F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48"/>
            <a:ext cx="5162550" cy="30289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F08E3C-A9A5-44A6-87C6-DAC9CFF52B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45"/>
            <a:ext cx="4776470" cy="3486150"/>
          </a:xfrm>
          <a:prstGeom prst="rect">
            <a:avLst/>
          </a:prstGeom>
          <a:noFill/>
        </p:spPr>
      </p:pic>
      <p:pic>
        <p:nvPicPr>
          <p:cNvPr id="21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B2CC1689-CBDF-4C01-876C-9DEFBE51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9" y="5398693"/>
            <a:ext cx="1378027" cy="13780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175433"/>
            <a:ext cx="1486562" cy="1575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702" y="5278677"/>
            <a:ext cx="1841298" cy="1529031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015" y="2550934"/>
            <a:ext cx="5906380" cy="3219704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ملخص علمي سطرين أو 3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ملخص فني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ملخص تجاري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ملخص تسويقي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أهم النتائج</a:t>
            </a: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لابأس أن تكرر هذه الشريحة و تكمل الملخصات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الفذلكة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والوجيز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8E9214-6E25-4CA1-BB4B-4D7B2207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7D38-1423-4830-A11F-A2E7B3EF92B6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CE9E082-5F2E-4005-858A-2F0F57A9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1CA1B00E-A0D9-4ACC-AE08-780217D7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5AF346-C143-4116-AC2B-10E58D4E1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41949"/>
            <a:ext cx="5162550" cy="302895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022E3B-D413-4649-9159-818E46683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73446"/>
            <a:ext cx="4776470" cy="3486150"/>
          </a:xfrm>
          <a:prstGeom prst="rect">
            <a:avLst/>
          </a:prstGeom>
          <a:noFill/>
        </p:spPr>
      </p:pic>
      <p:pic>
        <p:nvPicPr>
          <p:cNvPr id="19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50C30CAE-5C59-4B89-9215-5CC168DA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85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755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90" y="5385441"/>
            <a:ext cx="1391279" cy="1391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175433"/>
            <a:ext cx="1486562" cy="1575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426" y="5168003"/>
            <a:ext cx="1974574" cy="163970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6786" y="3134093"/>
            <a:ext cx="3092598" cy="193349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r" rtl="1"/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اكتب هنا الدول التي </a:t>
            </a:r>
            <a:r>
              <a:rPr lang="ar-SA" sz="2800" dirty="0" err="1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غطيتها</a:t>
            </a:r>
            <a:endParaRPr lang="ar-SA" sz="2800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537ABFB-7312-3F4A-AAAF-A2B6D6ADFC43}"/>
              </a:ext>
            </a:extLst>
          </p:cNvPr>
          <p:cNvSpPr txBox="1">
            <a:spLocks/>
          </p:cNvSpPr>
          <p:nvPr/>
        </p:nvSpPr>
        <p:spPr>
          <a:xfrm>
            <a:off x="918776" y="3117822"/>
            <a:ext cx="3092598" cy="193349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en-US" dirty="0">
              <a:solidFill>
                <a:schemeClr val="bg1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rtl="1"/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اكتب هنا الدول التي تتوقع أن يباع فيها المنتج أو الاختراع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7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263078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المنطقة الجغرافية التي غطتها دراستك للسوق</a:t>
            </a:r>
            <a:endParaRPr lang="en-US" sz="2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967410" y="1549960"/>
            <a:ext cx="260220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المنطقة الجغرافية التي يباع فيها المنتج</a:t>
            </a:r>
            <a:endParaRPr lang="en-US" sz="24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5AC05B-CF5F-4B66-9637-F4877238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015-FC37-420E-9FE6-699702C5BC3A}" type="datetime12">
              <a:rPr lang="ar-SA" smtClean="0"/>
              <a:t>17/01/2022 03:20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B7E6A6-7E49-498C-BFFF-52C0AA00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11A93267-4671-4D5A-B91E-3511932A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BA110B-8547-442F-879C-DE7AF74D61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45"/>
            <a:ext cx="5162550" cy="30289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6F8DA8-F298-486F-9D29-834A930F19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42"/>
            <a:ext cx="4776470" cy="3486150"/>
          </a:xfrm>
          <a:prstGeom prst="rect">
            <a:avLst/>
          </a:prstGeom>
          <a:noFill/>
        </p:spPr>
      </p:pic>
      <p:pic>
        <p:nvPicPr>
          <p:cNvPr id="20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C454CE5E-26C1-4046-BF09-F65897EA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946" y="-223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30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79" y="2667752"/>
            <a:ext cx="6807915" cy="32379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على هيئة نقاط يمكن توضيح أهمية هذا الاختراع لشرائح المجتمع المختلفة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وكل فائدة يتم ذكرها تكون على هيئة فقرة واضحة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SA" sz="28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قد يخدم الاختراع فئات المجتمع الأفراد أو للجهات الحكومية أو الشركات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</p:grp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فوائد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6DF81CD-095C-DD46-BFF7-33C73B6AF7AD}"/>
              </a:ext>
            </a:extLst>
          </p:cNvPr>
          <p:cNvSpPr/>
          <p:nvPr/>
        </p:nvSpPr>
        <p:spPr>
          <a:xfrm>
            <a:off x="3727865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الاختراع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للجمهور</a:t>
            </a:r>
            <a:endParaRPr lang="en-US" sz="32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4BBE48E-1ADC-415C-B78F-AAB8E424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E41-BC1B-4D81-8298-6E0A3698D6C0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2ED9982-1E37-42B7-9833-272523D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A14CC342-DFF5-4586-8CCA-781666E2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59FDFA-1F82-40B3-9CAD-3E423FA25D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28096"/>
            <a:ext cx="5162550" cy="30289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6B1020-6A9C-4A6E-B049-F6E0AACD8B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59593"/>
            <a:ext cx="4776470" cy="3486150"/>
          </a:xfrm>
          <a:prstGeom prst="rect">
            <a:avLst/>
          </a:prstGeom>
          <a:noFill/>
        </p:spPr>
      </p:pic>
      <p:pic>
        <p:nvPicPr>
          <p:cNvPr id="20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371BAE81-97A5-446C-94E1-85354AEE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8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42AC0-FE4B-8A42-8769-1B33B65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99"/>
            <a:ext cx="9144000" cy="422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E6988-387B-414B-A956-5C3CDE3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976"/>
            <a:ext cx="9144000" cy="5899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63660-5E12-924A-A6D0-479A70ABDB46}"/>
              </a:ext>
            </a:extLst>
          </p:cNvPr>
          <p:cNvSpPr/>
          <p:nvPr/>
        </p:nvSpPr>
        <p:spPr>
          <a:xfrm>
            <a:off x="0" y="10481"/>
            <a:ext cx="9144000" cy="5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4E62-5A98-2B4F-9FCE-AB42731B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4" y="5743448"/>
            <a:ext cx="1033272" cy="103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39B7A-CD91-4A4E-A5CF-9FB78B04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71" y="5438017"/>
            <a:ext cx="1238801" cy="131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D7B21-F64F-C84D-846D-C24278C7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16" y="5381244"/>
            <a:ext cx="1717784" cy="142646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39D3AE6-1BBC-6C4F-92A2-73583B56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987" y="3003113"/>
            <a:ext cx="6807915" cy="3164840"/>
          </a:xfrm>
        </p:spPr>
        <p:txBody>
          <a:bodyPr>
            <a:normAutofit/>
          </a:bodyPr>
          <a:lstStyle/>
          <a:p>
            <a:pPr rtl="1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وضح من هو عميلك المشتري؟</a:t>
            </a:r>
          </a:p>
          <a:p>
            <a:pPr rtl="1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أنواع المستفيدين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12FBF06-9875-7D46-A62F-CF4B4DD856C7}"/>
              </a:ext>
            </a:extLst>
          </p:cNvPr>
          <p:cNvGrpSpPr/>
          <p:nvPr/>
        </p:nvGrpSpPr>
        <p:grpSpPr>
          <a:xfrm>
            <a:off x="0" y="1120851"/>
            <a:ext cx="9128429" cy="1308806"/>
            <a:chOff x="-15571" y="4078023"/>
            <a:chExt cx="9175142" cy="1308806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CA27751C-A852-1C43-9B0E-243A57030AB1}"/>
                </a:ext>
              </a:extLst>
            </p:cNvPr>
            <p:cNvSpPr/>
            <p:nvPr/>
          </p:nvSpPr>
          <p:spPr>
            <a:xfrm>
              <a:off x="-15571" y="4078023"/>
              <a:ext cx="9175142" cy="1227072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7A195B46-3AEC-C64A-8E4C-C096D41A8D1C}"/>
                </a:ext>
              </a:extLst>
            </p:cNvPr>
            <p:cNvSpPr/>
            <p:nvPr/>
          </p:nvSpPr>
          <p:spPr>
            <a:xfrm>
              <a:off x="-15571" y="4334868"/>
              <a:ext cx="9159571" cy="1051961"/>
            </a:xfrm>
            <a:prstGeom prst="rect">
              <a:avLst/>
            </a:prstGeom>
            <a:solidFill>
              <a:srgbClr val="0C4771"/>
            </a:solidFill>
            <a:ln>
              <a:solidFill>
                <a:srgbClr val="083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35">
            <a:extLst>
              <a:ext uri="{FF2B5EF4-FFF2-40B4-BE49-F238E27FC236}">
                <a16:creationId xmlns:a16="http://schemas.microsoft.com/office/drawing/2014/main" id="{8CDFE40A-679F-D643-868B-773CED0B1C7B}"/>
              </a:ext>
            </a:extLst>
          </p:cNvPr>
          <p:cNvSpPr/>
          <p:nvPr/>
        </p:nvSpPr>
        <p:spPr>
          <a:xfrm>
            <a:off x="5545807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الجمهور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E32FA4D-CEF1-914F-9FD7-46F1E7ED3D0B}"/>
              </a:ext>
            </a:extLst>
          </p:cNvPr>
          <p:cNvSpPr/>
          <p:nvPr/>
        </p:nvSpPr>
        <p:spPr>
          <a:xfrm>
            <a:off x="1952839" y="1549960"/>
            <a:ext cx="1616774" cy="731091"/>
          </a:xfrm>
          <a:prstGeom prst="rect">
            <a:avLst/>
          </a:prstGeom>
          <a:solidFill>
            <a:srgbClr val="0C4771"/>
          </a:solidFill>
          <a:ln>
            <a:noFill/>
          </a:ln>
          <a:effectLst>
            <a:outerShdw blurRad="76200" sx="98000" sy="98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المستهدف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214C38-4AA9-4CAE-BD0D-F257CE53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0C03-AF1B-4040-944A-34A925159567}" type="datetime12">
              <a:rPr lang="ar-SA" smtClean="0"/>
              <a:t>17/01/2022 03:19 م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E6CB582-8910-4CDE-AEC5-F75F5B9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حقوق التصميم محفوظة لبرنامج المخترعين - أنا هنا</a:t>
            </a:r>
            <a:endParaRPr lang="en-US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72BD2915-359D-4B7F-B1D7-FF6C9A0E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5027-F7B7-8547-96AB-88FCA9EA0B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E83C42-5518-45FF-98CC-83CF7792BF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804" y="-514226"/>
            <a:ext cx="5162550" cy="302895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7905EA-39B0-4804-AD27-2C0D54E521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0" y="-945723"/>
            <a:ext cx="4776470" cy="3486150"/>
          </a:xfrm>
          <a:prstGeom prst="rect">
            <a:avLst/>
          </a:prstGeom>
          <a:noFill/>
        </p:spPr>
      </p:pic>
      <p:pic>
        <p:nvPicPr>
          <p:cNvPr id="19" name="Picture 4" descr="C:\Users\Amjad\Desktop\New folder (7)\power-point-slide004.png">
            <a:extLst>
              <a:ext uri="{FF2B5EF4-FFF2-40B4-BE49-F238E27FC236}">
                <a16:creationId xmlns:a16="http://schemas.microsoft.com/office/drawing/2014/main" id="{DB9C860D-5B7B-40F7-80D2-1F3CB3EC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70" y="12108"/>
            <a:ext cx="9132862" cy="684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33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12617</TotalTime>
  <Words>809</Words>
  <Application>Microsoft Office PowerPoint</Application>
  <PresentationFormat>On-screen Show (4:3)</PresentationFormat>
  <Paragraphs>230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Sakkal Majalla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مقدار العرض والطلب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Eman Abu Hamad</cp:lastModifiedBy>
  <cp:revision>93</cp:revision>
  <dcterms:created xsi:type="dcterms:W3CDTF">2019-07-16T13:44:50Z</dcterms:created>
  <dcterms:modified xsi:type="dcterms:W3CDTF">2022-01-17T12:24:44Z</dcterms:modified>
</cp:coreProperties>
</file>